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430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233172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7315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6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ТОРГОВО-СТРОИТЕЛЬНАЯ КОМПАНИЯ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1520" y="118872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ТСК ЕВА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731520" y="2606040"/>
            <a:ext cx="100584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Комплексные поставщики</a:t>
            </a:r>
            <a:endParaRPr lang="en-US" sz="3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 сфере строительства и торговли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4572000"/>
            <a:ext cx="10058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 надёжный бизнес-партнёр для поставок любой сложности.</a:t>
            </a:r>
            <a:endParaRPr lang="en-US" sz="2200" dirty="0"/>
          </a:p>
          <a:p>
            <a:pPr marL="0" indent="0">
              <a:lnSpc>
                <a:spcPct val="140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Успешно участвуем в тендерах по 44-ФЗ и 223-ФЗ.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31520" y="61264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kern="0" spc="2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  ·   г. Москва   ·   ИНН 9723248923   ·   ОГРН 1257700087040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УСЛУГИ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Поставки любой сложности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Пять направлений деятельности компании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377440"/>
            <a:ext cx="370332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9" name="Shape 7"/>
          <p:cNvSpPr/>
          <p:nvPr/>
        </p:nvSpPr>
        <p:spPr>
          <a:xfrm>
            <a:off x="822960" y="26517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798064"/>
            <a:ext cx="301752" cy="30175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3611880" y="2670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822960" y="333756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Строительные материалы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22960" y="37490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Поставка материалов для строительных, ремонтных и инфраструктурных объектов</a:t>
            </a: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389120" y="2377440"/>
            <a:ext cx="370332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5" name="Shape 12"/>
          <p:cNvSpPr/>
          <p:nvPr/>
        </p:nvSpPr>
        <p:spPr>
          <a:xfrm>
            <a:off x="4663440" y="26517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744" y="2798064"/>
            <a:ext cx="301752" cy="30175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452360" y="2670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4663440" y="333756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Оборудование и механизмы</a:t>
            </a:r>
            <a:endParaRPr lang="en-US" sz="1500" dirty="0"/>
          </a:p>
        </p:txBody>
      </p:sp>
      <p:sp>
        <p:nvSpPr>
          <p:cNvPr id="19" name="Text 15"/>
          <p:cNvSpPr/>
          <p:nvPr/>
        </p:nvSpPr>
        <p:spPr>
          <a:xfrm>
            <a:off x="4663440" y="37490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Подбор и поставка оборудования, подъёмных механизмов, изделий и комплектующих.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8229600" y="2377440"/>
            <a:ext cx="370332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1" name="Shape 17"/>
          <p:cNvSpPr/>
          <p:nvPr/>
        </p:nvSpPr>
        <p:spPr>
          <a:xfrm>
            <a:off x="8503920" y="265176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224" y="2798064"/>
            <a:ext cx="301752" cy="30175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1292840" y="267004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8503920" y="3337560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Строительная техника</a:t>
            </a:r>
            <a:endParaRPr lang="en-US" sz="1500" dirty="0"/>
          </a:p>
        </p:txBody>
      </p:sp>
      <p:sp>
        <p:nvSpPr>
          <p:cNvPr id="25" name="Text 20"/>
          <p:cNvSpPr/>
          <p:nvPr/>
        </p:nvSpPr>
        <p:spPr>
          <a:xfrm>
            <a:off x="8503920" y="374904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Поставка техники и специализированного оборудования под задачи объекта.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548640" y="4389120"/>
            <a:ext cx="370332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7" name="Shape 22"/>
          <p:cNvSpPr/>
          <p:nvPr/>
        </p:nvSpPr>
        <p:spPr>
          <a:xfrm>
            <a:off x="822960" y="46634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" y="4809744"/>
            <a:ext cx="301752" cy="301752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3611880" y="46817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0" name="Text 24"/>
          <p:cNvSpPr/>
          <p:nvPr/>
        </p:nvSpPr>
        <p:spPr>
          <a:xfrm>
            <a:off x="822960" y="5297893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Тендерные </a:t>
            </a:r>
            <a:r>
              <a:rPr lang="en-US" sz="1500" b="1" dirty="0" err="1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поставки</a:t>
            </a: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endParaRPr lang="ru-RU" sz="1500" b="1" dirty="0" smtClean="0">
              <a:solidFill>
                <a:srgbClr val="1F2937"/>
              </a:solidFill>
              <a:latin typeface="Georgia" pitchFamily="34" charset="0"/>
              <a:ea typeface="Georgia" pitchFamily="34" charset="-122"/>
              <a:cs typeface="Georgia" pitchFamily="34" charset="-120"/>
            </a:endParaRPr>
          </a:p>
          <a:p>
            <a:pPr marL="0" indent="0">
              <a:buNone/>
            </a:pPr>
            <a:r>
              <a:rPr lang="en-US" sz="1500" b="1" dirty="0" smtClean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44/223-ФЗ</a:t>
            </a:r>
            <a:endParaRPr lang="en-US" sz="1500" dirty="0"/>
          </a:p>
        </p:txBody>
      </p:sp>
      <p:sp>
        <p:nvSpPr>
          <p:cNvPr id="31" name="Text 25"/>
          <p:cNvSpPr/>
          <p:nvPr/>
        </p:nvSpPr>
        <p:spPr>
          <a:xfrm>
            <a:off x="822960" y="57607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 в гос- и корпзакупках, подбор продукции под ТЗ, работа с поставщиками.</a:t>
            </a:r>
            <a:endParaRPr lang="en-US" sz="1200" dirty="0"/>
          </a:p>
        </p:txBody>
      </p:sp>
      <p:sp>
        <p:nvSpPr>
          <p:cNvPr id="32" name="Shape 26"/>
          <p:cNvSpPr/>
          <p:nvPr/>
        </p:nvSpPr>
        <p:spPr>
          <a:xfrm>
            <a:off x="4389120" y="4389120"/>
            <a:ext cx="370332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33" name="Shape 27"/>
          <p:cNvSpPr/>
          <p:nvPr/>
        </p:nvSpPr>
        <p:spPr>
          <a:xfrm>
            <a:off x="4663440" y="4663440"/>
            <a:ext cx="594360" cy="5943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9744" y="4809744"/>
            <a:ext cx="301752" cy="301752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7452360" y="46817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36" name="Text 29"/>
          <p:cNvSpPr/>
          <p:nvPr/>
        </p:nvSpPr>
        <p:spPr>
          <a:xfrm>
            <a:off x="4663440" y="5280308"/>
            <a:ext cx="3154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Комплексное снабжение</a:t>
            </a:r>
            <a:endParaRPr lang="en-US" sz="1500" dirty="0"/>
          </a:p>
        </p:txBody>
      </p:sp>
      <p:sp>
        <p:nvSpPr>
          <p:cNvPr id="37" name="Text 30"/>
          <p:cNvSpPr/>
          <p:nvPr/>
        </p:nvSpPr>
        <p:spPr>
          <a:xfrm>
            <a:off x="4663440" y="5682996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Закрытие потребности заказчика по нескольким товарным группам в одной поставке.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ПОСТАВКА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мы поставляем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Номенклатура продукции, с которой мы работаем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71576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51460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Строительные материалы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317754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344728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24612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Металлопрокат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8640" y="390906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417880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97764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Цемент, сухие смеси, бетонные материалы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8640" y="464058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" y="491032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70916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Инженерное и строительное оборудование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48640" y="537210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55080" y="271576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1" name="Text 19"/>
          <p:cNvSpPr/>
          <p:nvPr/>
        </p:nvSpPr>
        <p:spPr>
          <a:xfrm>
            <a:off x="6675120" y="251460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Подъёмные механизмы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355080" y="317754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55080" y="344728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4" name="Text 22"/>
          <p:cNvSpPr/>
          <p:nvPr/>
        </p:nvSpPr>
        <p:spPr>
          <a:xfrm>
            <a:off x="6675120" y="324612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Строительную технику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55080" y="390906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355080" y="417880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7" name="Text 25"/>
          <p:cNvSpPr/>
          <p:nvPr/>
        </p:nvSpPr>
        <p:spPr>
          <a:xfrm>
            <a:off x="6675120" y="397764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Комплектующие и расходные материалы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55080" y="464058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55080" y="4910328"/>
            <a:ext cx="164592" cy="16459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0" name="Text 28"/>
          <p:cNvSpPr/>
          <p:nvPr/>
        </p:nvSpPr>
        <p:spPr>
          <a:xfrm>
            <a:off x="6675120" y="4709160"/>
            <a:ext cx="5074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Специализированную продукцию под техническое задание заказчика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355080" y="5372100"/>
            <a:ext cx="5440680" cy="0"/>
          </a:xfrm>
          <a:prstGeom prst="line">
            <a:avLst/>
          </a:prstGeom>
          <a:noFill/>
          <a:ln w="6350">
            <a:solidFill>
              <a:srgbClr val="E5E7EB"/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работаем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" y="169164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Пять шагов от заявки до закрытия контракта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88720" y="2880360"/>
            <a:ext cx="10122408" cy="0"/>
          </a:xfrm>
          <a:prstGeom prst="line">
            <a:avLst/>
          </a:prstGeom>
          <a:noFill/>
          <a:ln w="1905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303020" y="2468880"/>
            <a:ext cx="822960" cy="822960"/>
          </a:xfrm>
          <a:prstGeom prst="ellipse">
            <a:avLst/>
          </a:prstGeom>
          <a:solidFill>
            <a:srgbClr val="B8864B"/>
          </a:solidFill>
          <a:ln/>
        </p:spPr>
      </p:sp>
      <p:sp>
        <p:nvSpPr>
          <p:cNvPr id="10" name="Text 8"/>
          <p:cNvSpPr/>
          <p:nvPr/>
        </p:nvSpPr>
        <p:spPr>
          <a:xfrm>
            <a:off x="1303020" y="2615184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40080" y="3474720"/>
            <a:ext cx="2148840" cy="28346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6576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Получаем заявку или ТЗ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68680" y="4526280"/>
            <a:ext cx="1691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Изучаем потребность заказчика, спецификацию, требования к товару, срокам и документам.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570732" y="2468880"/>
            <a:ext cx="822960" cy="822960"/>
          </a:xfrm>
          <a:prstGeom prst="ellipse">
            <a:avLst/>
          </a:prstGeom>
          <a:solidFill>
            <a:srgbClr val="B8864B"/>
          </a:solidFill>
          <a:ln/>
        </p:spPr>
      </p:sp>
      <p:sp>
        <p:nvSpPr>
          <p:cNvPr id="15" name="Text 13"/>
          <p:cNvSpPr/>
          <p:nvPr/>
        </p:nvSpPr>
        <p:spPr>
          <a:xfrm>
            <a:off x="3570732" y="2615184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2907792" y="3474720"/>
            <a:ext cx="2148840" cy="28346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7" name="Text 15"/>
          <p:cNvSpPr/>
          <p:nvPr/>
        </p:nvSpPr>
        <p:spPr>
          <a:xfrm>
            <a:off x="3136392" y="36576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Подбираем продукцию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136392" y="4526280"/>
            <a:ext cx="1691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Ищем оптимальные варианты у производителей, дилеров и проверенных поставщиков.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838444" y="2468880"/>
            <a:ext cx="822960" cy="822960"/>
          </a:xfrm>
          <a:prstGeom prst="ellipse">
            <a:avLst/>
          </a:prstGeom>
          <a:solidFill>
            <a:srgbClr val="B8864B"/>
          </a:solidFill>
          <a:ln/>
        </p:spPr>
      </p:sp>
      <p:sp>
        <p:nvSpPr>
          <p:cNvPr id="20" name="Text 18"/>
          <p:cNvSpPr/>
          <p:nvPr/>
        </p:nvSpPr>
        <p:spPr>
          <a:xfrm>
            <a:off x="5838444" y="2615184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5175504" y="3474720"/>
            <a:ext cx="2148840" cy="28346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2" name="Text 20"/>
          <p:cNvSpPr/>
          <p:nvPr/>
        </p:nvSpPr>
        <p:spPr>
          <a:xfrm>
            <a:off x="5404104" y="36576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Проверяем соответствие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379415" y="4443984"/>
            <a:ext cx="1691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Сопоставляем характеристики товара с техническим заданием и условиями закупки.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106156" y="2468880"/>
            <a:ext cx="822960" cy="822960"/>
          </a:xfrm>
          <a:prstGeom prst="ellipse">
            <a:avLst/>
          </a:prstGeom>
          <a:solidFill>
            <a:srgbClr val="B8864B"/>
          </a:solidFill>
          <a:ln/>
        </p:spPr>
      </p:sp>
      <p:sp>
        <p:nvSpPr>
          <p:cNvPr id="25" name="Text 23"/>
          <p:cNvSpPr/>
          <p:nvPr/>
        </p:nvSpPr>
        <p:spPr>
          <a:xfrm>
            <a:off x="8106156" y="2615184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7443216" y="3429000"/>
            <a:ext cx="2148840" cy="28346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7" name="Text 25"/>
          <p:cNvSpPr/>
          <p:nvPr/>
        </p:nvSpPr>
        <p:spPr>
          <a:xfrm>
            <a:off x="7671816" y="36576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Формируем предложение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665415" y="4422882"/>
            <a:ext cx="1691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Готовим КП с учётом цены, сроков, логистики и пакета документов.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10373868" y="2468880"/>
            <a:ext cx="822960" cy="822960"/>
          </a:xfrm>
          <a:prstGeom prst="ellipse">
            <a:avLst/>
          </a:prstGeom>
          <a:solidFill>
            <a:srgbClr val="B8864B"/>
          </a:solidFill>
          <a:ln/>
        </p:spPr>
      </p:sp>
      <p:sp>
        <p:nvSpPr>
          <p:cNvPr id="30" name="Text 28"/>
          <p:cNvSpPr/>
          <p:nvPr/>
        </p:nvSpPr>
        <p:spPr>
          <a:xfrm>
            <a:off x="10373868" y="2615184"/>
            <a:ext cx="822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9710928" y="3474720"/>
            <a:ext cx="2148840" cy="283464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32" name="Text 30"/>
          <p:cNvSpPr/>
          <p:nvPr/>
        </p:nvSpPr>
        <p:spPr>
          <a:xfrm>
            <a:off x="9939528" y="36576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Организуем поставку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939528" y="4468251"/>
            <a:ext cx="1691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Контролируем отгрузку, документы и исполнение обязательств перед заказчиком.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СОТРУДНИЧЕСТВО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Приглашаем к работе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Мы открыты к долгосрочным партнёрствам и формируем команду профессионалов в области тендерных закупок.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606040"/>
            <a:ext cx="5440680" cy="365760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2606040"/>
            <a:ext cx="544068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88036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СОВМЕСТНЫЕ ПРОЕКТЫ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32461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Производителям и импортёрам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68680" y="384048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Объединяем вашу продукцию с нашим опытом для победы в госзакупках.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14400" y="4599432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448056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потенциала вашей номенклатуры на </a:t>
            </a: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тендерных</a:t>
            </a: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площадках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4400" y="4983480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6" name="Text 14"/>
          <p:cNvSpPr/>
          <p:nvPr/>
        </p:nvSpPr>
        <p:spPr>
          <a:xfrm>
            <a:off x="1143000" y="488289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Подбор подходящих закупок и стратегия участия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14400" y="5367528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6"/>
          <p:cNvSpPr/>
          <p:nvPr/>
        </p:nvSpPr>
        <p:spPr>
          <a:xfrm>
            <a:off x="1143000" y="524232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Сопровождение поставок и документооборота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14400" y="5751576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0" name="Text 18"/>
          <p:cNvSpPr/>
          <p:nvPr/>
        </p:nvSpPr>
        <p:spPr>
          <a:xfrm>
            <a:off x="1143000" y="5632704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Прозрачные коммерческие условия и долгосрочные отношения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355080" y="2606040"/>
            <a:ext cx="5440680" cy="3657600"/>
          </a:xfrm>
          <a:prstGeom prst="rect">
            <a:avLst/>
          </a:prstGeom>
          <a:solidFill>
            <a:srgbClr val="1F2937"/>
          </a:solidFill>
          <a:ln/>
        </p:spPr>
      </p:sp>
      <p:sp>
        <p:nvSpPr>
          <p:cNvPr id="22" name="Shape 20"/>
          <p:cNvSpPr/>
          <p:nvPr/>
        </p:nvSpPr>
        <p:spPr>
          <a:xfrm>
            <a:off x="6355080" y="2606040"/>
            <a:ext cx="544068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3" name="Text 21"/>
          <p:cNvSpPr/>
          <p:nvPr/>
        </p:nvSpPr>
        <p:spPr>
          <a:xfrm>
            <a:off x="6675120" y="288036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КАРЬЕРА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675120" y="324612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Присоединяйтесь к команде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675120" y="3840480"/>
            <a:ext cx="4800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Ищем опытных специалистов по тендерам с собственной клиентской базой и знанием 44-ФЗ и 223-ФЗ.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720840" y="4599432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7" name="Text 25"/>
          <p:cNvSpPr/>
          <p:nvPr/>
        </p:nvSpPr>
        <p:spPr>
          <a:xfrm>
            <a:off x="6949440" y="4480560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работы с государственными и корпоративными закупками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720840" y="4983480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9" name="Text 27"/>
          <p:cNvSpPr/>
          <p:nvPr/>
        </p:nvSpPr>
        <p:spPr>
          <a:xfrm>
            <a:off x="6949440" y="4864608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Знание 44-ФЗ, 223-ФЗ и сопутствующего законодательства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720840" y="5367528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1" name="Text 29"/>
          <p:cNvSpPr/>
          <p:nvPr/>
        </p:nvSpPr>
        <p:spPr>
          <a:xfrm>
            <a:off x="6949440" y="5248656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Собственная клиентская база — преимущество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720840" y="5751576"/>
            <a:ext cx="118872" cy="118872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33" name="Text 31"/>
          <p:cNvSpPr/>
          <p:nvPr/>
        </p:nvSpPr>
        <p:spPr>
          <a:xfrm>
            <a:off x="6949440" y="5632704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Достойные условия и прозрачная мотивация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96012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23444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Свяжитесь с нами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48640" y="22402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Реквизиты компании и юридическая информация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97180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2926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31546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office@eva-tsk.ru</a:t>
            </a:r>
            <a:endParaRPr lang="en-US" sz="20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4023360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5156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АДРЕС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1051560" y="420624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109380, Россия, г. Москва,</a:t>
            </a:r>
            <a:endParaRPr lang="en-US" b="1" dirty="0">
              <a:solidFill>
                <a:schemeClr val="bg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вн.тер.г. муниципальный округ Люблино,</a:t>
            </a:r>
            <a:endParaRPr lang="en-US" b="1" dirty="0">
              <a:solidFill>
                <a:schemeClr val="bg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ул. Чагинская, д. 4, стр. 13, помещ. 9/3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858000" y="2971800"/>
            <a:ext cx="4754880" cy="3108960"/>
          </a:xfrm>
          <a:prstGeom prst="rect">
            <a:avLst/>
          </a:prstGeom>
          <a:solidFill>
            <a:srgbClr val="1B2530"/>
          </a:solidFill>
          <a:ln/>
        </p:spPr>
      </p:sp>
      <p:sp>
        <p:nvSpPr>
          <p:cNvPr id="15" name="Shape 11"/>
          <p:cNvSpPr/>
          <p:nvPr/>
        </p:nvSpPr>
        <p:spPr>
          <a:xfrm>
            <a:off x="6858000" y="2971800"/>
            <a:ext cx="475488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6" name="Text 12"/>
          <p:cNvSpPr/>
          <p:nvPr/>
        </p:nvSpPr>
        <p:spPr>
          <a:xfrm>
            <a:off x="7132320" y="32461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ЮРИДИЧЕСКИЕ ДАННЫЕ</a:t>
            </a:r>
            <a:endParaRPr lang="en-US" dirty="0"/>
          </a:p>
        </p:txBody>
      </p:sp>
      <p:sp>
        <p:nvSpPr>
          <p:cNvPr id="17" name="Text 13"/>
          <p:cNvSpPr/>
          <p:nvPr/>
        </p:nvSpPr>
        <p:spPr>
          <a:xfrm>
            <a:off x="7132320" y="356616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ООО «ТСК ЕВА»</a:t>
            </a:r>
            <a:endParaRPr lang="en-US" sz="2200" dirty="0"/>
          </a:p>
        </p:txBody>
      </p:sp>
      <p:sp>
        <p:nvSpPr>
          <p:cNvPr id="18" name="Text 14"/>
          <p:cNvSpPr/>
          <p:nvPr/>
        </p:nvSpPr>
        <p:spPr>
          <a:xfrm>
            <a:off x="7132320" y="425196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ИНН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 15"/>
          <p:cNvSpPr/>
          <p:nvPr/>
        </p:nvSpPr>
        <p:spPr>
          <a:xfrm>
            <a:off x="8321040" y="4206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9723248923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 16"/>
          <p:cNvSpPr/>
          <p:nvPr/>
        </p:nvSpPr>
        <p:spPr>
          <a:xfrm>
            <a:off x="7132320" y="466344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КПП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 17"/>
          <p:cNvSpPr/>
          <p:nvPr/>
        </p:nvSpPr>
        <p:spPr>
          <a:xfrm>
            <a:off x="8321040" y="461772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772301001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2" name="Text 18"/>
          <p:cNvSpPr/>
          <p:nvPr/>
        </p:nvSpPr>
        <p:spPr>
          <a:xfrm>
            <a:off x="7132320" y="50749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ОГРН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 19"/>
          <p:cNvSpPr/>
          <p:nvPr/>
        </p:nvSpPr>
        <p:spPr>
          <a:xfrm>
            <a:off x="8321040" y="50292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1257700087040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Text 20"/>
          <p:cNvSpPr/>
          <p:nvPr/>
        </p:nvSpPr>
        <p:spPr>
          <a:xfrm>
            <a:off x="7132320" y="548640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РЕГИОН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 21"/>
          <p:cNvSpPr/>
          <p:nvPr/>
        </p:nvSpPr>
        <p:spPr>
          <a:xfrm>
            <a:off x="8321040" y="54406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Москва и Московская область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Text 22"/>
          <p:cNvSpPr/>
          <p:nvPr/>
        </p:nvSpPr>
        <p:spPr>
          <a:xfrm>
            <a:off x="548640" y="64008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eva-company.vercel.app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КОМПАНИИ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8229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Поставки, на которые</a:t>
            </a:r>
            <a:endParaRPr lang="en-US" sz="40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можно положиться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2834640"/>
            <a:ext cx="7315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обеспечивает поставку строительных материалов, оборудования, механизмов и техники для государственных, корпоративных и коммерческих объектов.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4206240"/>
            <a:ext cx="7315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работаем с закупками по 44-ФЗ и 223-ФЗ, подбираем производителей и поставщиков, анализируем технические задания и организуем поставку продукции под требования заказчика.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503920" y="914400"/>
            <a:ext cx="3108960" cy="4937760"/>
          </a:xfrm>
          <a:prstGeom prst="rect">
            <a:avLst/>
          </a:prstGeom>
          <a:solidFill>
            <a:srgbClr val="1F2937"/>
          </a:solidFill>
          <a:ln/>
        </p:spPr>
      </p:sp>
      <p:sp>
        <p:nvSpPr>
          <p:cNvPr id="10" name="Shape 8"/>
          <p:cNvSpPr/>
          <p:nvPr/>
        </p:nvSpPr>
        <p:spPr>
          <a:xfrm>
            <a:off x="8503920" y="914400"/>
            <a:ext cx="73152" cy="493776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1" name="Text 9"/>
          <p:cNvSpPr/>
          <p:nvPr/>
        </p:nvSpPr>
        <p:spPr>
          <a:xfrm>
            <a:off x="8732520" y="1097280"/>
            <a:ext cx="914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</a:t>
            </a:r>
            <a:endParaRPr lang="en-US" sz="8000" dirty="0"/>
          </a:p>
        </p:txBody>
      </p:sp>
      <p:sp>
        <p:nvSpPr>
          <p:cNvPr id="12" name="Text 10"/>
          <p:cNvSpPr/>
          <p:nvPr/>
        </p:nvSpPr>
        <p:spPr>
          <a:xfrm>
            <a:off x="8732520" y="2377440"/>
            <a:ext cx="26974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Мы не просто продаём строительные материалы и оборудование — мы закрываем потребность заказчика под конкретный объект, техническое задание и сроки поставки.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Сферы деятельности компании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Четыре ключевых направления, в которых мы обеспечиваем поставку и сопровождение контрактов.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377440"/>
            <a:ext cx="544068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2377440"/>
            <a:ext cx="54864" cy="1874520"/>
          </a:xfrm>
          <a:prstGeom prst="rect">
            <a:avLst/>
          </a:prstGeom>
          <a:solidFill>
            <a:srgbClr val="B8864B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697480"/>
            <a:ext cx="457200" cy="4572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212080" y="26517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68680" y="324612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Тендеры по 44-ФЗ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68680" y="370332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заявок, обеспечение, сопровождение исполнения контрактов государственных заказчиков.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217920" y="2377440"/>
            <a:ext cx="544068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5" name="Shape 12"/>
          <p:cNvSpPr/>
          <p:nvPr/>
        </p:nvSpPr>
        <p:spPr>
          <a:xfrm>
            <a:off x="6217920" y="2377440"/>
            <a:ext cx="54864" cy="1874520"/>
          </a:xfrm>
          <a:prstGeom prst="rect">
            <a:avLst/>
          </a:prstGeom>
          <a:solidFill>
            <a:srgbClr val="B8864B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697480"/>
            <a:ext cx="457200" cy="4572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0881360" y="26517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324612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Тендеры по 223-ФЗ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6537960" y="370332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 с закупками госкомпаний и корпораций — стратегия, документация, сопровождение.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548640" y="4480560"/>
            <a:ext cx="544068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1" name="Shape 17"/>
          <p:cNvSpPr/>
          <p:nvPr/>
        </p:nvSpPr>
        <p:spPr>
          <a:xfrm>
            <a:off x="548640" y="4480560"/>
            <a:ext cx="54864" cy="1874520"/>
          </a:xfrm>
          <a:prstGeom prst="rect">
            <a:avLst/>
          </a:prstGeom>
          <a:solidFill>
            <a:srgbClr val="B8864B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" y="4800600"/>
            <a:ext cx="457200" cy="45720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212080" y="475488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24" name="Text 19"/>
          <p:cNvSpPr/>
          <p:nvPr/>
        </p:nvSpPr>
        <p:spPr>
          <a:xfrm>
            <a:off x="868680" y="53492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Поставки стройматериалов</a:t>
            </a:r>
            <a:endParaRPr lang="en-US" sz="1800" dirty="0"/>
          </a:p>
        </p:txBody>
      </p:sp>
      <p:sp>
        <p:nvSpPr>
          <p:cNvPr id="25" name="Text 20"/>
          <p:cNvSpPr/>
          <p:nvPr/>
        </p:nvSpPr>
        <p:spPr>
          <a:xfrm>
            <a:off x="868680" y="580644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Прямые контракты с производителями. Подбор номенклатуры, логистика, сроки.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6217920" y="4480560"/>
            <a:ext cx="5440680" cy="18745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7" name="Shape 22"/>
          <p:cNvSpPr/>
          <p:nvPr/>
        </p:nvSpPr>
        <p:spPr>
          <a:xfrm>
            <a:off x="6217920" y="4480560"/>
            <a:ext cx="54864" cy="1874520"/>
          </a:xfrm>
          <a:prstGeom prst="rect">
            <a:avLst/>
          </a:prstGeom>
          <a:solidFill>
            <a:srgbClr val="B8864B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7960" y="4800600"/>
            <a:ext cx="457200" cy="45720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0881360" y="475488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30" name="Text 24"/>
          <p:cNvSpPr/>
          <p:nvPr/>
        </p:nvSpPr>
        <p:spPr>
          <a:xfrm>
            <a:off x="6537960" y="534924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Поставки в торговле</a:t>
            </a:r>
            <a:endParaRPr lang="en-US" sz="1800" dirty="0"/>
          </a:p>
        </p:txBody>
      </p:sp>
      <p:sp>
        <p:nvSpPr>
          <p:cNvPr id="31" name="Text 25"/>
          <p:cNvSpPr/>
          <p:nvPr/>
        </p:nvSpPr>
        <p:spPr>
          <a:xfrm>
            <a:off x="6537960" y="580644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Снабжение коммерческих и государственных заказчиков товарами широкой номенклатуры.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НАС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48640" y="173736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201168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Делаем тендерные закупки</a:t>
            </a:r>
            <a:endParaRPr lang="en-US" sz="44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предсказуемыми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48640" y="4297680"/>
            <a:ext cx="10058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— компания, специализирующаяся на комплексных поставках строительных материалов, оборудования, механизмов и строительной техники для объектов различной сложности.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6309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ПРИНЦИПЫ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Прозрачность, ответственность, результат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Четыре принципа, на которых строится каждая наша поставка.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264408"/>
            <a:ext cx="11094415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2450592"/>
            <a:ext cx="640080" cy="640080"/>
          </a:xfrm>
          <a:prstGeom prst="ellipse">
            <a:avLst/>
          </a:prstGeom>
          <a:solidFill>
            <a:srgbClr val="F7F5F1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633472"/>
            <a:ext cx="274320" cy="2743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508760" y="2468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508760" y="26974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Прозрачность процессов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943600" y="2542032"/>
            <a:ext cx="56994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Чёткая документация на каждом этапе. Заказчик видит ход работы и может проверить любое решение.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48640" y="4197096"/>
            <a:ext cx="11094415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40080" y="3383280"/>
            <a:ext cx="640080" cy="640080"/>
          </a:xfrm>
          <a:prstGeom prst="ellipse">
            <a:avLst/>
          </a:prstGeom>
          <a:solidFill>
            <a:srgbClr val="F7F5F1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566160"/>
            <a:ext cx="274320" cy="27432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508760" y="340156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1508760" y="363016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Глубокая экспертиза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5943600" y="3474720"/>
            <a:ext cx="56994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погружаемся в специфику отрасли заказчика — от стройматериалов до торгового оборудования.</a:t>
            </a:r>
            <a:endParaRPr lang="en-US" sz="1400" dirty="0"/>
          </a:p>
        </p:txBody>
      </p:sp>
      <p:sp>
        <p:nvSpPr>
          <p:cNvPr id="20" name="Shape 16"/>
          <p:cNvSpPr/>
          <p:nvPr/>
        </p:nvSpPr>
        <p:spPr>
          <a:xfrm>
            <a:off x="548640" y="5129784"/>
            <a:ext cx="11094415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40080" y="4315968"/>
            <a:ext cx="640080" cy="640080"/>
          </a:xfrm>
          <a:prstGeom prst="ellipse">
            <a:avLst/>
          </a:prstGeom>
          <a:solidFill>
            <a:srgbClr val="F7F5F1"/>
          </a:solidFill>
          <a:ln/>
        </p:spPr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4498848"/>
            <a:ext cx="274320" cy="27432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508760" y="43342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1508760" y="4562856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Гарантия исполнения</a:t>
            </a:r>
            <a:endParaRPr lang="en-US" sz="1700" dirty="0"/>
          </a:p>
        </p:txBody>
      </p:sp>
      <p:sp>
        <p:nvSpPr>
          <p:cNvPr id="25" name="Text 20"/>
          <p:cNvSpPr/>
          <p:nvPr/>
        </p:nvSpPr>
        <p:spPr>
          <a:xfrm>
            <a:off x="5943600" y="4407408"/>
            <a:ext cx="56994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Контролируем каждый этап контракта до его закрытия.</a:t>
            </a:r>
            <a:endParaRPr lang="en-US" sz="1400" dirty="0"/>
          </a:p>
        </p:txBody>
      </p:sp>
      <p:sp>
        <p:nvSpPr>
          <p:cNvPr id="26" name="Shape 21"/>
          <p:cNvSpPr/>
          <p:nvPr/>
        </p:nvSpPr>
        <p:spPr>
          <a:xfrm>
            <a:off x="548640" y="6062472"/>
            <a:ext cx="11094415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640080" y="5248656"/>
            <a:ext cx="640080" cy="640080"/>
          </a:xfrm>
          <a:prstGeom prst="ellipse">
            <a:avLst/>
          </a:prstGeom>
          <a:solidFill>
            <a:srgbClr val="F7F5F1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5431536"/>
            <a:ext cx="274320" cy="27432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1508760" y="5266944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30" name="Text 24"/>
          <p:cNvSpPr/>
          <p:nvPr/>
        </p:nvSpPr>
        <p:spPr>
          <a:xfrm>
            <a:off x="1508760" y="549554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Долгосрочные отношения</a:t>
            </a:r>
            <a:endParaRPr lang="en-US" sz="1700" dirty="0"/>
          </a:p>
        </p:txBody>
      </p:sp>
      <p:sp>
        <p:nvSpPr>
          <p:cNvPr id="31" name="Text 25"/>
          <p:cNvSpPr/>
          <p:nvPr/>
        </p:nvSpPr>
        <p:spPr>
          <a:xfrm>
            <a:off x="5943600" y="5340096"/>
            <a:ext cx="569945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Большая часть наших заказчиков работает с нами повторно — главный показатель качества.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ПОДХОД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6858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Каждый контракт —</a:t>
            </a:r>
            <a:endParaRPr lang="en-US" sz="3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индивидуальная работа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48640" y="2606040"/>
            <a:ext cx="68580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5000"/>
              </a:lnSpc>
              <a:buNone/>
            </a:pPr>
            <a:r>
              <a:rPr lang="en-US" sz="16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не работаем по шаблонам. Любая закупка — это уникальное сочетание сроков, требований заказчика, особенностей рынка и номенклатуры. Наша задача — выстроить процесс под конкретный проект и довести его до результата.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802575" y="1005840"/>
            <a:ext cx="3840480" cy="484632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0" y="960120"/>
            <a:ext cx="54864" cy="48463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0" name="Text 8"/>
          <p:cNvSpPr/>
          <p:nvPr/>
        </p:nvSpPr>
        <p:spPr>
          <a:xfrm>
            <a:off x="8092440" y="128016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РАБОТЫ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92440" y="187452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823960" y="192024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конкурсной документации и условий контракта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092440" y="283464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823960" y="288036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Подбор поставщиков и расчёт оптимальной цены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092440" y="379476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823960" y="384048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Подготовка пакета документов и подача заявки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092440" y="4754880"/>
            <a:ext cx="640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823960" y="480060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Сопровождение исполнения контракта до закрытия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ПРЕИМУЩЕСТВО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91440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</a:t>
            </a:r>
            <a:endParaRPr lang="en-US" sz="13000" dirty="0"/>
          </a:p>
        </p:txBody>
      </p:sp>
      <p:sp>
        <p:nvSpPr>
          <p:cNvPr id="7" name="Text 5"/>
          <p:cNvSpPr/>
          <p:nvPr/>
        </p:nvSpPr>
        <p:spPr>
          <a:xfrm>
            <a:off x="548640" y="224028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преимущество ТСК ЕВА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8640" y="26974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Практический подход к поставке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48640" y="3703320"/>
            <a:ext cx="10515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60000"/>
              </a:lnSpc>
              <a:buNone/>
            </a:pPr>
            <a:r>
              <a:rPr lang="en-US" sz="1700" i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понимаем, что для заказчика важна не только цена, но и соответствие товара техническому заданию, надёжность поставщика, соблюдение сроков, корректность документов и исполнение обязательств по договору.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 ОПЫТ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48640" y="960120"/>
            <a:ext cx="457200" cy="4572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23444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Цифры, которые говорят за нас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компании измеряется не годами, а количеством закупок, доведённых до результата.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971800"/>
            <a:ext cx="2743200" cy="3246120"/>
          </a:xfrm>
          <a:prstGeom prst="rect">
            <a:avLst/>
          </a:prstGeom>
          <a:solidFill>
            <a:srgbClr val="1B2530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2971800"/>
            <a:ext cx="274320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УЧАСТИЕ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200+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822960" y="4781257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контрактов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822960" y="5210322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которых приняли участие как поставщик в сферах торговли и строительства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383280" y="2971800"/>
            <a:ext cx="2743200" cy="3246120"/>
          </a:xfrm>
          <a:prstGeom prst="rect">
            <a:avLst/>
          </a:prstGeom>
          <a:solidFill>
            <a:srgbClr val="1B2530"/>
          </a:solidFill>
          <a:ln/>
        </p:spPr>
      </p:sp>
      <p:sp>
        <p:nvSpPr>
          <p:cNvPr id="14" name="Shape 12"/>
          <p:cNvSpPr/>
          <p:nvPr/>
        </p:nvSpPr>
        <p:spPr>
          <a:xfrm>
            <a:off x="3383280" y="2971800"/>
            <a:ext cx="274320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0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ИСПОЛНЕНИЕ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657600" y="370332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25+</a:t>
            </a:r>
            <a:endParaRPr lang="en-US" sz="5200" dirty="0"/>
          </a:p>
        </p:txBody>
      </p:sp>
      <p:sp>
        <p:nvSpPr>
          <p:cNvPr id="17" name="Text 15"/>
          <p:cNvSpPr/>
          <p:nvPr/>
        </p:nvSpPr>
        <p:spPr>
          <a:xfrm>
            <a:off x="3657600" y="4781257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контрактов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3657600" y="5210322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выиграны и доведены до полного исполнения — с подписанными актами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17920" y="2971800"/>
            <a:ext cx="2743200" cy="3246120"/>
          </a:xfrm>
          <a:prstGeom prst="rect">
            <a:avLst/>
          </a:prstGeom>
          <a:solidFill>
            <a:srgbClr val="1B2530"/>
          </a:solidFill>
          <a:ln/>
        </p:spPr>
      </p:sp>
      <p:sp>
        <p:nvSpPr>
          <p:cNvPr id="20" name="Shape 18"/>
          <p:cNvSpPr/>
          <p:nvPr/>
        </p:nvSpPr>
        <p:spPr>
          <a:xfrm>
            <a:off x="6217920" y="2971800"/>
            <a:ext cx="274320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1" name="Text 19"/>
          <p:cNvSpPr/>
          <p:nvPr/>
        </p:nvSpPr>
        <p:spPr>
          <a:xfrm>
            <a:off x="6492240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КОНТРАКТОВ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492240" y="370332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100+</a:t>
            </a:r>
            <a:endParaRPr lang="en-US" sz="5200" dirty="0"/>
          </a:p>
        </p:txBody>
      </p:sp>
      <p:sp>
        <p:nvSpPr>
          <p:cNvPr id="23" name="Text 21"/>
          <p:cNvSpPr/>
          <p:nvPr/>
        </p:nvSpPr>
        <p:spPr>
          <a:xfrm>
            <a:off x="6537960" y="47777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млн ₽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6492240" y="50520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общая сумма по 10 успешно завершённым контрактам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100320" y="2887394"/>
            <a:ext cx="2743200" cy="3246120"/>
          </a:xfrm>
          <a:prstGeom prst="rect">
            <a:avLst/>
          </a:prstGeom>
          <a:solidFill>
            <a:srgbClr val="1B2530"/>
          </a:solidFill>
          <a:ln/>
        </p:spPr>
      </p:sp>
      <p:sp>
        <p:nvSpPr>
          <p:cNvPr id="26" name="Shape 24"/>
          <p:cNvSpPr/>
          <p:nvPr/>
        </p:nvSpPr>
        <p:spPr>
          <a:xfrm>
            <a:off x="9052560" y="2971800"/>
            <a:ext cx="2743200" cy="54864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7" name="Text 25"/>
          <p:cNvSpPr/>
          <p:nvPr/>
        </p:nvSpPr>
        <p:spPr>
          <a:xfrm>
            <a:off x="9326880" y="324612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СОВОКУПНЫЙ ОБЪЁМ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326880" y="370332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</a:t>
            </a:r>
            <a:endParaRPr lang="en-US" sz="5200" dirty="0"/>
          </a:p>
        </p:txBody>
      </p:sp>
      <p:sp>
        <p:nvSpPr>
          <p:cNvPr id="29" name="Text 27"/>
          <p:cNvSpPr/>
          <p:nvPr/>
        </p:nvSpPr>
        <p:spPr>
          <a:xfrm>
            <a:off x="9326880" y="47777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млн</a:t>
            </a:r>
            <a:r>
              <a:rPr lang="en-US" sz="1400" dirty="0">
                <a:solidFill>
                  <a:srgbClr val="D1D5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₽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374640" y="5046785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суммарный объём выполненных контрактов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400" dirty="0">
                <a:solidFill>
                  <a:srgbClr val="B886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ЗАКАЗЧИКИ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0911535" y="41148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ТСК ЕВА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office@eva-tsk.ru   ·   eva-company.vercel.app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868680"/>
            <a:ext cx="10972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поставок для крупных строительных</a:t>
            </a:r>
            <a:endParaRPr lang="en-US" sz="27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 инфраструктурных организаций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548640" y="242316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ООО «ТСК ЕВА» имеет опыт поставок для организаций, работающих в сфере строительства, метрополитена и инфраструктурных объектов.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3383280"/>
            <a:ext cx="5440680" cy="114300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3383280"/>
            <a:ext cx="54864" cy="114300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3566160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14400" y="39319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АО «Метрострой Северной столицы»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6172200" y="3383280"/>
            <a:ext cx="5440680" cy="114300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3" name="Shape 11"/>
          <p:cNvSpPr/>
          <p:nvPr/>
        </p:nvSpPr>
        <p:spPr>
          <a:xfrm>
            <a:off x="6172200" y="3383280"/>
            <a:ext cx="54864" cy="114300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4" name="Text 12"/>
          <p:cNvSpPr/>
          <p:nvPr/>
        </p:nvSpPr>
        <p:spPr>
          <a:xfrm>
            <a:off x="6537960" y="3566160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537960" y="393192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ГУП «Петербургский метрополитен»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48640" y="4709160"/>
            <a:ext cx="5440680" cy="114300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4709160"/>
            <a:ext cx="54864" cy="114300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892040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914400" y="525780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АО «Мосметрострой»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6172200" y="4709160"/>
            <a:ext cx="5440680" cy="1143000"/>
          </a:xfrm>
          <a:prstGeom prst="rect">
            <a:avLst/>
          </a:prstGeom>
          <a:solidFill>
            <a:srgbClr val="F7F5F1"/>
          </a:solidFill>
          <a:ln/>
        </p:spPr>
      </p:sp>
      <p:sp>
        <p:nvSpPr>
          <p:cNvPr id="21" name="Shape 19"/>
          <p:cNvSpPr/>
          <p:nvPr/>
        </p:nvSpPr>
        <p:spPr>
          <a:xfrm>
            <a:off x="6172200" y="4709160"/>
            <a:ext cx="54864" cy="1143000"/>
          </a:xfrm>
          <a:prstGeom prst="rect">
            <a:avLst/>
          </a:prstGeom>
          <a:solidFill>
            <a:srgbClr val="B8864B"/>
          </a:solidFill>
          <a:ln/>
        </p:spPr>
      </p:sp>
      <p:sp>
        <p:nvSpPr>
          <p:cNvPr id="22" name="Text 20"/>
          <p:cNvSpPr/>
          <p:nvPr/>
        </p:nvSpPr>
        <p:spPr>
          <a:xfrm>
            <a:off x="6537960" y="4892040"/>
            <a:ext cx="731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B886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537960" y="5257800"/>
            <a:ext cx="4892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1F29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ООО «Тоннельстройкомплект»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1004</Words>
  <Application>Microsoft Office PowerPoint</Application>
  <PresentationFormat>Широкоэкранный</PresentationFormat>
  <Paragraphs>232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ТСК ЕВА — продуктовая презентация</dc:title>
  <dc:subject>PptxGenJS Presentation</dc:subject>
  <dc:creator>ООО ТСК ЕВА</dc:creator>
  <cp:lastModifiedBy>Григорий Пильщиков</cp:lastModifiedBy>
  <cp:revision>3</cp:revision>
  <dcterms:created xsi:type="dcterms:W3CDTF">2026-05-12T13:07:30Z</dcterms:created>
  <dcterms:modified xsi:type="dcterms:W3CDTF">2026-05-12T13:24:43Z</dcterms:modified>
</cp:coreProperties>
</file>