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F2937"/>
                </a:solidFill>
                <a:latin typeface="Georgia"/>
              </a:defRPr>
            </a:pPr>
            <a:r>
              <a:rPr lang="ru-RU" sz="1300" b="0" i="0" u="none" strike="noStrike">
                <a:solidFill>
                  <a:srgbClr val="1F2937"/>
                </a:solidFill>
                <a:latin typeface="Georgia"/>
              </a:rPr>
              <a:t>Индексированная выручка (Год 1 = 100)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Выручка</c:v>
                </c:pt>
              </c:strCache>
            </c:strRef>
          </c:tx>
          <c:spPr>
            <a:solidFill>
              <a:srgbClr val="B8864B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F2937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Год 1</c:v>
                </c:pt>
                <c:pt idx="1">
                  <c:v>Год 2</c:v>
                </c:pt>
                <c:pt idx="2">
                  <c:v>Год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200</c:v>
                </c:pt>
                <c:pt idx="2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8-4251-AECC-A1A2B44168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728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28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7F5F1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08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31520" y="233172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731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6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 КОМПАНИЯ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31520" y="118872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ТСК ЕВА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Инвестиционное предложение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731520" y="361188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Возможность войти в капитал быстрорастущей компании</a:t>
            </a:r>
            <a:endParaRPr lang="en-US" sz="2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 одном из крупнейших закупочных рынков России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50749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Поставки строительных материалов, оборудования и техники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44-ФЗ и 223-ФЗ для государственных и корпоративных заказчиков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31520" y="6217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 ·   г. Москва   ·   ИНН 9723248923   ·   ОГРН 1257700087040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39" y="454914"/>
            <a:ext cx="4928969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МИТИГАЦИЯ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Прозрачно о рисках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240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Главные риски модели и инструменты, которыми мы их закрываем</a:t>
            </a: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3017520"/>
            <a:ext cx="3840480" cy="7772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6" name="Shape 14"/>
          <p:cNvSpPr/>
          <p:nvPr/>
        </p:nvSpPr>
        <p:spPr>
          <a:xfrm>
            <a:off x="548640" y="3017520"/>
            <a:ext cx="45720" cy="777240"/>
          </a:xfrm>
          <a:prstGeom prst="rect">
            <a:avLst/>
          </a:prstGeom>
          <a:solidFill>
            <a:srgbClr val="8E6535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108960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РИСК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77240" y="3310128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Изменение тендерного законодательства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26280" y="3017520"/>
            <a:ext cx="7116775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26280" y="3017520"/>
            <a:ext cx="45720" cy="77724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0" y="3108960"/>
            <a:ext cx="68881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МИТИГАЦИЯ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54880" y="3310128"/>
            <a:ext cx="688817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юристов и быстрая адаптация к изменениям 44-ФЗ/223-ФЗ — мы работаем только в правовом поле, без серых схем.</a:t>
            </a:r>
            <a:endParaRPr lang="en-US" sz="1200" b="1" dirty="0"/>
          </a:p>
        </p:txBody>
      </p:sp>
      <p:sp>
        <p:nvSpPr>
          <p:cNvPr id="23" name="Shape 21"/>
          <p:cNvSpPr/>
          <p:nvPr/>
        </p:nvSpPr>
        <p:spPr>
          <a:xfrm>
            <a:off x="548640" y="3904488"/>
            <a:ext cx="3840480" cy="7772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3904488"/>
            <a:ext cx="45720" cy="777240"/>
          </a:xfrm>
          <a:prstGeom prst="rect">
            <a:avLst/>
          </a:prstGeom>
          <a:solidFill>
            <a:srgbClr val="8E6535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3995928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РИСК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77240" y="4197096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Колебания цен поставщиков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526280" y="3904488"/>
            <a:ext cx="7116775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26280" y="3904488"/>
            <a:ext cx="45720" cy="77724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9" name="Text 27"/>
          <p:cNvSpPr/>
          <p:nvPr/>
        </p:nvSpPr>
        <p:spPr>
          <a:xfrm>
            <a:off x="4754880" y="3995928"/>
            <a:ext cx="68881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МИТИГАЦИЯ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0" y="4197096"/>
            <a:ext cx="688817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Все контракты с производителями фиксируют цены до подачи заявки. Маржа защищена на этапе расчёта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8640" y="4791456"/>
            <a:ext cx="3840480" cy="7772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32" name="Shape 30"/>
          <p:cNvSpPr/>
          <p:nvPr/>
        </p:nvSpPr>
        <p:spPr>
          <a:xfrm>
            <a:off x="548640" y="4791456"/>
            <a:ext cx="45720" cy="777240"/>
          </a:xfrm>
          <a:prstGeom prst="rect">
            <a:avLst/>
          </a:prstGeom>
          <a:solidFill>
            <a:srgbClr val="8E6535"/>
          </a:solidFill>
          <a:ln/>
        </p:spPr>
      </p:sp>
      <p:sp>
        <p:nvSpPr>
          <p:cNvPr id="33" name="Text 31"/>
          <p:cNvSpPr/>
          <p:nvPr/>
        </p:nvSpPr>
        <p:spPr>
          <a:xfrm>
            <a:off x="777240" y="4882896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РИСК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77240" y="5084064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Кассовый разрыв при крупных контрактах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526280" y="4791456"/>
            <a:ext cx="7116775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26280" y="4791456"/>
            <a:ext cx="45720" cy="77724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7" name="Text 35"/>
          <p:cNvSpPr/>
          <p:nvPr/>
        </p:nvSpPr>
        <p:spPr>
          <a:xfrm>
            <a:off x="4754880" y="4882896"/>
            <a:ext cx="68881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МИТИГАЦИЯ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754880" y="5084064"/>
            <a:ext cx="688817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Использование банковских инструментов (тендерные гарантии, факторинг). Часть привлекаемых средств идёт именно на оборотный капитал.</a:t>
            </a:r>
            <a:endParaRPr lang="en-US" sz="1200" b="1" dirty="0"/>
          </a:p>
        </p:txBody>
      </p:sp>
      <p:sp>
        <p:nvSpPr>
          <p:cNvPr id="39" name="Shape 37"/>
          <p:cNvSpPr/>
          <p:nvPr/>
        </p:nvSpPr>
        <p:spPr>
          <a:xfrm>
            <a:off x="548640" y="5678424"/>
            <a:ext cx="3840480" cy="7772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40" name="Shape 38"/>
          <p:cNvSpPr/>
          <p:nvPr/>
        </p:nvSpPr>
        <p:spPr>
          <a:xfrm>
            <a:off x="548640" y="5678424"/>
            <a:ext cx="45720" cy="777240"/>
          </a:xfrm>
          <a:prstGeom prst="rect">
            <a:avLst/>
          </a:prstGeom>
          <a:solidFill>
            <a:srgbClr val="8E6535"/>
          </a:solidFill>
          <a:ln/>
        </p:spPr>
      </p:sp>
      <p:sp>
        <p:nvSpPr>
          <p:cNvPr id="41" name="Text 39"/>
          <p:cNvSpPr/>
          <p:nvPr/>
        </p:nvSpPr>
        <p:spPr>
          <a:xfrm>
            <a:off x="777240" y="5769864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РИСК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777240" y="5971032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Конкуренция со стороны крупных поставщиков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4526280" y="5678424"/>
            <a:ext cx="7116775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526280" y="5678424"/>
            <a:ext cx="45720" cy="77724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45" name="Text 43"/>
          <p:cNvSpPr/>
          <p:nvPr/>
        </p:nvSpPr>
        <p:spPr>
          <a:xfrm>
            <a:off x="4754880" y="5769864"/>
            <a:ext cx="68881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МИТИГАЦИЯ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4754880" y="5971032"/>
            <a:ext cx="688817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Фокус на нишевых лотах и категориях, где скорость и индивидуальная работа важнее масштаба корпорации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39" y="454914"/>
            <a:ext cx="4726745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ДОРОЖНАЯ КАРТА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будет дальше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240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24 месяца. Каждый квартал — конкретные действия и измеримые цели.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1554480" y="4114800"/>
            <a:ext cx="9082735" cy="0"/>
          </a:xfrm>
          <a:prstGeom prst="line">
            <a:avLst/>
          </a:prstGeom>
          <a:noFill/>
          <a:ln w="19050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89888" y="3950208"/>
            <a:ext cx="329184" cy="329184"/>
          </a:xfrm>
          <a:prstGeom prst="ellipse">
            <a:avLst/>
          </a:prstGeom>
          <a:solidFill>
            <a:srgbClr val="B8864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3375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0–6 МЕС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" y="44348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Закрепление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57200" y="489204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Стабилизация процессов</a:t>
            </a:r>
            <a:endParaRPr lang="en-US" sz="16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на текущем объёме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17466" y="3950208"/>
            <a:ext cx="329184" cy="329184"/>
          </a:xfrm>
          <a:prstGeom prst="ellipse">
            <a:avLst/>
          </a:prstGeom>
          <a:solidFill>
            <a:srgbClr val="B8864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84778" y="33375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6–12 МЕС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484778" y="44348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Удвоение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3343855" y="4892040"/>
            <a:ext cx="247640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Рост команды</a:t>
            </a:r>
            <a:endParaRPr lang="en-US" sz="16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 числа подаваемых заявок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445045" y="3950208"/>
            <a:ext cx="329184" cy="329184"/>
          </a:xfrm>
          <a:prstGeom prst="ellipse">
            <a:avLst/>
          </a:prstGeom>
          <a:solidFill>
            <a:srgbClr val="B8864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12357" y="33375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12–18 МЕС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12357" y="44348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Регионы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512357" y="489204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работы</a:t>
            </a:r>
            <a:endParaRPr lang="en-US" sz="16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в 3–5 регионах РФ.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472623" y="3950208"/>
            <a:ext cx="329184" cy="329184"/>
          </a:xfrm>
          <a:prstGeom prst="ellipse">
            <a:avLst/>
          </a:prstGeom>
          <a:solidFill>
            <a:srgbClr val="B8864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539935" y="33375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18–24 МЕС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539935" y="44348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Зрелость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9399012" y="4892040"/>
            <a:ext cx="25406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Стабильная рентабельность,</a:t>
            </a:r>
            <a:endParaRPr lang="en-US" sz="16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готовность к выходу.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41" y="454914"/>
            <a:ext cx="4682782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именно сейчас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3317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Три причины, по которым входить в капитал ТСК ЕВА выгоднее именно на этом этапе</a:t>
            </a: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971800"/>
            <a:ext cx="11094415" cy="1078992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264408"/>
            <a:ext cx="457200" cy="45720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600200" y="3136392"/>
            <a:ext cx="9905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Ранняя стадия — лучшие условия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600200" y="3502152"/>
            <a:ext cx="99056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уже доказала модель, но ещё не масштабировалась. Это окно, где входная оценка низкая, а потенциал роста — наибольший.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48640" y="4197096"/>
            <a:ext cx="11094415" cy="1078992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4489704"/>
            <a:ext cx="457200" cy="45720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600200" y="4361688"/>
            <a:ext cx="9905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Импортозамещение и локализация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1600200" y="4727448"/>
            <a:ext cx="99056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Государственная политика смещает закупки в сторону российских производителей. Это напрямую расширяет рынок для наших партнёров и нас</a:t>
            </a: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548640" y="5422392"/>
            <a:ext cx="11094415" cy="1078992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5715000"/>
            <a:ext cx="457200" cy="45720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600200" y="5586984"/>
            <a:ext cx="9905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Готовая инфраструктура</a:t>
            </a:r>
            <a:endParaRPr lang="en-US" sz="1600" dirty="0"/>
          </a:p>
        </p:txBody>
      </p:sp>
      <p:sp>
        <p:nvSpPr>
          <p:cNvPr id="26" name="Text 21"/>
          <p:cNvSpPr/>
          <p:nvPr/>
        </p:nvSpPr>
        <p:spPr>
          <a:xfrm>
            <a:off x="1600200" y="5952744"/>
            <a:ext cx="99056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Юр.лицо, лицензии, сеть партнёров, команда и портфель контрактов уже работают. Инвестиции пойдут на масштаб, а не на запуск</a:t>
            </a: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640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</a:t>
            </a:r>
            <a:r>
              <a:rPr lang="en-US" sz="1600" b="1" kern="0" spc="5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460175" y="640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7315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Готовы</a:t>
            </a:r>
            <a:endParaRPr lang="en-US" sz="5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диалогу</a:t>
            </a:r>
            <a:endParaRPr lang="en-US" sz="5600" dirty="0"/>
          </a:p>
        </p:txBody>
      </p:sp>
      <p:sp>
        <p:nvSpPr>
          <p:cNvPr id="6" name="Shape 4"/>
          <p:cNvSpPr/>
          <p:nvPr/>
        </p:nvSpPr>
        <p:spPr>
          <a:xfrm>
            <a:off x="640080" y="361188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38404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Свяжитесь с нами для обсуждения условий, дополнительных материалов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(due diligence, финансовая модель, контракты-референсы).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4937760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490118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508406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[email компании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]</a:t>
            </a:r>
            <a:endParaRPr lang="en-US" sz="13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040" y="4937760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160520" y="490118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ТЕЛЕФОН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160520" y="508406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[номер телефона]</a:t>
            </a:r>
            <a:endParaRPr lang="en-US" sz="16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4937760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269480" y="490118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ОФИС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7269480" y="508406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 Москва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640080" y="62179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 ·   ИНН 9723248923   ·   ОГРН 1257700087040   ·   eva-company.vercel.app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39" y="454914"/>
            <a:ext cx="5711483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Я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8229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Инфраструктура поставок</a:t>
            </a:r>
            <a:endParaRPr lang="en-US" sz="3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для больших заказчиков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310896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— торгово-строительная компания, специализирующаяся на комплексных поставках для государственных, муниципальных и корпоративных объектов через тендерные процедуры по 44-ФЗ и 223-ФЗ.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443484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строим бизнес на повторяемых поставках с прогнозируемой маржой и сетью проверенных производителей. Молодая команда, агрессивный рост, понятная модель масштабирования.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01000" y="1417320"/>
            <a:ext cx="3749040" cy="429768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7" name="Shape 15"/>
          <p:cNvSpPr/>
          <p:nvPr/>
        </p:nvSpPr>
        <p:spPr>
          <a:xfrm>
            <a:off x="7955280" y="1417320"/>
            <a:ext cx="45720" cy="429768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6"/>
          <p:cNvSpPr/>
          <p:nvPr/>
        </p:nvSpPr>
        <p:spPr>
          <a:xfrm>
            <a:off x="8275320" y="16916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ФАКТЫ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75320" y="214884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ОТРАСЛЬ</a:t>
            </a:r>
            <a:endParaRPr lang="en-US" sz="800" b="1" dirty="0"/>
          </a:p>
        </p:txBody>
      </p:sp>
      <p:sp>
        <p:nvSpPr>
          <p:cNvPr id="20" name="Text 18"/>
          <p:cNvSpPr/>
          <p:nvPr/>
        </p:nvSpPr>
        <p:spPr>
          <a:xfrm>
            <a:off x="8275320" y="240487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Тендерные поставки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для стройки и торговли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75320" y="301752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ГЕОГРАФИЯ</a:t>
            </a:r>
            <a:endParaRPr lang="en-US" sz="1600" b="1" dirty="0"/>
          </a:p>
        </p:txBody>
      </p:sp>
      <p:sp>
        <p:nvSpPr>
          <p:cNvPr id="22" name="Text 20"/>
          <p:cNvSpPr/>
          <p:nvPr/>
        </p:nvSpPr>
        <p:spPr>
          <a:xfrm>
            <a:off x="8275320" y="327355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Москва, расширение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на регионы РФ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75320" y="38862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РЕГУЛИРОВАНИЕ</a:t>
            </a:r>
            <a:endParaRPr lang="en-US" sz="800" b="1" dirty="0"/>
          </a:p>
        </p:txBody>
      </p:sp>
      <p:sp>
        <p:nvSpPr>
          <p:cNvPr id="24" name="Text 22"/>
          <p:cNvSpPr/>
          <p:nvPr/>
        </p:nvSpPr>
        <p:spPr>
          <a:xfrm>
            <a:off x="8275320" y="414223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44-ФЗ, 223-ФЗ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275320" y="47548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СТАДИЯ</a:t>
            </a:r>
            <a:endParaRPr lang="en-US" sz="1400" b="1" dirty="0"/>
          </a:p>
        </p:txBody>
      </p:sp>
      <p:sp>
        <p:nvSpPr>
          <p:cNvPr id="26" name="Text 24"/>
          <p:cNvSpPr/>
          <p:nvPr/>
        </p:nvSpPr>
        <p:spPr>
          <a:xfrm>
            <a:off x="8275320" y="501091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Растущий бизнес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 подтверждённой моделью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548640" y="514350"/>
            <a:ext cx="594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64895" y="466785"/>
            <a:ext cx="4914935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US" sz="1600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</a:t>
            </a:r>
            <a:r>
              <a:rPr lang="ru-RU" sz="1600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Я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101830" y="496062"/>
            <a:ext cx="3324970" cy="3268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ВОЗМОЖНОСТЬ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 из крупнейших</a:t>
            </a:r>
            <a:endParaRPr lang="en-US" sz="3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закупочных рынков мира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609447" y="2697479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Государственные и корпоративные закупки в России — рынок в десятки триллионов рублей в год, с устойчивым годовым объёмом и постоянным потоком новых процедур по 44-ФЗ и 223-ФЗ.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90576" y="4114800"/>
            <a:ext cx="3657600" cy="23317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6" name="Text 14"/>
          <p:cNvSpPr/>
          <p:nvPr/>
        </p:nvSpPr>
        <p:spPr>
          <a:xfrm>
            <a:off x="764895" y="4023360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44-ФЗ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764895" y="47777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ГОСЗАКУПКИ</a:t>
            </a:r>
            <a:endParaRPr lang="en-US" sz="1600" b="1" dirty="0"/>
          </a:p>
        </p:txBody>
      </p:sp>
      <p:sp>
        <p:nvSpPr>
          <p:cNvPr id="18" name="Text 16"/>
          <p:cNvSpPr/>
          <p:nvPr/>
        </p:nvSpPr>
        <p:spPr>
          <a:xfrm>
            <a:off x="764895" y="4950068"/>
            <a:ext cx="3108961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Десятки трлн ₽ в год.</a:t>
            </a:r>
            <a:endParaRPr lang="en-US" sz="16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Стабильный спрос, регулярные процедуры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267048" y="4114800"/>
            <a:ext cx="3657600" cy="23317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0" name="Text 18"/>
          <p:cNvSpPr/>
          <p:nvPr/>
        </p:nvSpPr>
        <p:spPr>
          <a:xfrm>
            <a:off x="4541368" y="4023358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223-ФЗ</a:t>
            </a:r>
            <a:endParaRPr lang="en-US" sz="3800" dirty="0"/>
          </a:p>
        </p:txBody>
      </p:sp>
      <p:sp>
        <p:nvSpPr>
          <p:cNvPr id="21" name="Text 19"/>
          <p:cNvSpPr/>
          <p:nvPr/>
        </p:nvSpPr>
        <p:spPr>
          <a:xfrm>
            <a:off x="4541368" y="477773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kern="0" spc="3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КОРПОРАТИВНЫЕ</a:t>
            </a:r>
            <a:endParaRPr lang="en-US" sz="1000" b="1" dirty="0"/>
          </a:p>
        </p:txBody>
      </p:sp>
      <p:sp>
        <p:nvSpPr>
          <p:cNvPr id="22" name="Text 20"/>
          <p:cNvSpPr/>
          <p:nvPr/>
        </p:nvSpPr>
        <p:spPr>
          <a:xfrm>
            <a:off x="4541368" y="5057335"/>
            <a:ext cx="3108960" cy="1114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Госкомпании, естественные</a:t>
            </a:r>
            <a:endParaRPr lang="en-US" sz="16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монополии, дочки крупных холдингов.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043520" y="4114800"/>
            <a:ext cx="3657600" cy="23317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4" name="Text 22"/>
          <p:cNvSpPr/>
          <p:nvPr/>
        </p:nvSpPr>
        <p:spPr>
          <a:xfrm>
            <a:off x="8317840" y="4114800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МСП</a:t>
            </a:r>
            <a:endParaRPr lang="en-US" sz="3800" dirty="0"/>
          </a:p>
        </p:txBody>
      </p:sp>
      <p:sp>
        <p:nvSpPr>
          <p:cNvPr id="25" name="Text 23"/>
          <p:cNvSpPr/>
          <p:nvPr/>
        </p:nvSpPr>
        <p:spPr>
          <a:xfrm>
            <a:off x="8317840" y="47777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КВОТА НА БИЗНЕС</a:t>
            </a:r>
            <a:endParaRPr lang="en-US" sz="1600" b="1" dirty="0"/>
          </a:p>
        </p:txBody>
      </p:sp>
      <p:sp>
        <p:nvSpPr>
          <p:cNvPr id="26" name="Text 24"/>
          <p:cNvSpPr/>
          <p:nvPr/>
        </p:nvSpPr>
        <p:spPr>
          <a:xfrm>
            <a:off x="8317840" y="5052058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Обязательная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доля закупок</a:t>
            </a:r>
            <a:endParaRPr lang="en-US" dirty="0"/>
          </a:p>
          <a:p>
            <a:pPr marL="0" indent="0">
              <a:lnSpc>
                <a:spcPct val="140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у малого и среднего бизнеса.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1460175" y="6400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91744" y="914400"/>
            <a:ext cx="10972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Цифры, которые мы</a:t>
            </a:r>
            <a:endParaRPr lang="en-US" sz="4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уже показываем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91744" y="24688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Доказанная способность побеждать в тендерах и выполнять поставки. Эти цифры — результат работы команды, которая знает рынок.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36880" y="3886200"/>
            <a:ext cx="2606040" cy="2194560"/>
          </a:xfrm>
          <a:prstGeom prst="rect">
            <a:avLst/>
          </a:prstGeom>
          <a:solidFill>
            <a:srgbClr val="1A2433"/>
          </a:solidFill>
          <a:ln/>
        </p:spPr>
      </p:sp>
      <p:sp>
        <p:nvSpPr>
          <p:cNvPr id="7" name="Shape 5"/>
          <p:cNvSpPr/>
          <p:nvPr/>
        </p:nvSpPr>
        <p:spPr>
          <a:xfrm>
            <a:off x="636880" y="3886200"/>
            <a:ext cx="2606040" cy="36576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8" name="Text 6"/>
          <p:cNvSpPr/>
          <p:nvPr/>
        </p:nvSpPr>
        <p:spPr>
          <a:xfrm>
            <a:off x="819760" y="4114800"/>
            <a:ext cx="2240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200+</a:t>
            </a:r>
            <a:endParaRPr lang="en-US" sz="5600" dirty="0"/>
          </a:p>
        </p:txBody>
      </p:sp>
      <p:sp>
        <p:nvSpPr>
          <p:cNvPr id="9" name="Text 7"/>
          <p:cNvSpPr/>
          <p:nvPr/>
        </p:nvSpPr>
        <p:spPr>
          <a:xfrm>
            <a:off x="819760" y="5001768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КОНТРАКТОВ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19760" y="5381244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выиграно и исполнено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3407512" y="3886200"/>
            <a:ext cx="2606040" cy="2194560"/>
          </a:xfrm>
          <a:prstGeom prst="rect">
            <a:avLst/>
          </a:prstGeom>
          <a:solidFill>
            <a:srgbClr val="1A2433"/>
          </a:solidFill>
          <a:ln/>
        </p:spPr>
      </p:sp>
      <p:sp>
        <p:nvSpPr>
          <p:cNvPr id="12" name="Shape 10"/>
          <p:cNvSpPr/>
          <p:nvPr/>
        </p:nvSpPr>
        <p:spPr>
          <a:xfrm>
            <a:off x="3407512" y="3886200"/>
            <a:ext cx="2606040" cy="36576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3" name="Text 11"/>
          <p:cNvSpPr/>
          <p:nvPr/>
        </p:nvSpPr>
        <p:spPr>
          <a:xfrm>
            <a:off x="3590392" y="4114800"/>
            <a:ext cx="2240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25+</a:t>
            </a:r>
            <a:endParaRPr lang="en-US" sz="5600" dirty="0"/>
          </a:p>
        </p:txBody>
      </p:sp>
      <p:sp>
        <p:nvSpPr>
          <p:cNvPr id="14" name="Text 12"/>
          <p:cNvSpPr/>
          <p:nvPr/>
        </p:nvSpPr>
        <p:spPr>
          <a:xfrm>
            <a:off x="3590392" y="5001768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ПАРТНЁРОВ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90392" y="5381244"/>
            <a:ext cx="224028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проверенных производителей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59856" y="3870374"/>
            <a:ext cx="2606040" cy="2194560"/>
          </a:xfrm>
          <a:prstGeom prst="rect">
            <a:avLst/>
          </a:prstGeom>
          <a:solidFill>
            <a:srgbClr val="1A2433"/>
          </a:solidFill>
          <a:ln/>
        </p:spPr>
      </p:sp>
      <p:sp>
        <p:nvSpPr>
          <p:cNvPr id="17" name="Shape 15"/>
          <p:cNvSpPr/>
          <p:nvPr/>
        </p:nvSpPr>
        <p:spPr>
          <a:xfrm>
            <a:off x="6178144" y="3886200"/>
            <a:ext cx="2606040" cy="36576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6"/>
          <p:cNvSpPr/>
          <p:nvPr/>
        </p:nvSpPr>
        <p:spPr>
          <a:xfrm>
            <a:off x="6361024" y="4114800"/>
            <a:ext cx="2240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100+</a:t>
            </a:r>
            <a:endParaRPr lang="en-US" sz="5600" dirty="0"/>
          </a:p>
        </p:txBody>
      </p:sp>
      <p:sp>
        <p:nvSpPr>
          <p:cNvPr id="19" name="Text 17"/>
          <p:cNvSpPr/>
          <p:nvPr/>
        </p:nvSpPr>
        <p:spPr>
          <a:xfrm>
            <a:off x="6361024" y="5001768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ПОСТАВОК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361024" y="5382123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успешно завершено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985352" y="3845052"/>
            <a:ext cx="2606040" cy="2194560"/>
          </a:xfrm>
          <a:prstGeom prst="rect">
            <a:avLst/>
          </a:prstGeom>
          <a:solidFill>
            <a:srgbClr val="1A2433"/>
          </a:solidFill>
          <a:ln/>
        </p:spPr>
      </p:sp>
      <p:sp>
        <p:nvSpPr>
          <p:cNvPr id="22" name="Shape 20"/>
          <p:cNvSpPr/>
          <p:nvPr/>
        </p:nvSpPr>
        <p:spPr>
          <a:xfrm>
            <a:off x="8948776" y="3886200"/>
            <a:ext cx="2606040" cy="36576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3" name="Text 21"/>
          <p:cNvSpPr/>
          <p:nvPr/>
        </p:nvSpPr>
        <p:spPr>
          <a:xfrm>
            <a:off x="9131656" y="4114800"/>
            <a:ext cx="2240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</a:t>
            </a:r>
            <a:endParaRPr lang="en-US" sz="5600" dirty="0"/>
          </a:p>
        </p:txBody>
      </p:sp>
      <p:sp>
        <p:nvSpPr>
          <p:cNvPr id="24" name="Text 22"/>
          <p:cNvSpPr/>
          <p:nvPr/>
        </p:nvSpPr>
        <p:spPr>
          <a:xfrm>
            <a:off x="9131656" y="500634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ПОЗИЦИЙ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131656" y="5382123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каталоге продукции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данные на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39" y="454914"/>
            <a:ext cx="588733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БИЗНЕС-МОДЕЛЬ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39" y="1160935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зарабатываем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78815" y="1892455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Маржа на разнице между ценой контракта и стоимостью поставки от производителей. Чем больше повторных контрактов и партнёров — тем выше операционная эффективность</a:t>
            </a: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86004" y="3246120"/>
            <a:ext cx="2148840" cy="260604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24" y="3520440"/>
            <a:ext cx="457200" cy="45720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714604" y="41148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Поиск тендера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87172" y="4709160"/>
            <a:ext cx="1764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Мониторинг площадок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 отбор подходящих лотов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2589124" y="4343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2772004" y="3246120"/>
            <a:ext cx="2148840" cy="260604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036" y="3520440"/>
            <a:ext cx="457200" cy="45720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2909164" y="4114800"/>
            <a:ext cx="1764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Победа в торгах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2936560" y="4714085"/>
            <a:ext cx="18836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Подача заявки с расчётом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маржинальности до подачи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4856836" y="4343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5" name="Shape 21"/>
          <p:cNvSpPr/>
          <p:nvPr/>
        </p:nvSpPr>
        <p:spPr>
          <a:xfrm>
            <a:off x="5039716" y="3230469"/>
            <a:ext cx="2148840" cy="260604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5748" y="3520440"/>
            <a:ext cx="457200" cy="45720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5094580" y="4114800"/>
            <a:ext cx="204614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Закуп у партнёров</a:t>
            </a:r>
            <a:endParaRPr lang="en-US" sz="1600" dirty="0"/>
          </a:p>
        </p:txBody>
      </p:sp>
      <p:sp>
        <p:nvSpPr>
          <p:cNvPr id="28" name="Text 23"/>
          <p:cNvSpPr/>
          <p:nvPr/>
        </p:nvSpPr>
        <p:spPr>
          <a:xfrm>
            <a:off x="5248973" y="4617720"/>
            <a:ext cx="1737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Прямые контракты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 производителями по сети</a:t>
            </a:r>
            <a:endParaRPr lang="en-US" sz="1400" dirty="0"/>
          </a:p>
        </p:txBody>
      </p:sp>
      <p:sp>
        <p:nvSpPr>
          <p:cNvPr id="29" name="Text 24"/>
          <p:cNvSpPr/>
          <p:nvPr/>
        </p:nvSpPr>
        <p:spPr>
          <a:xfrm>
            <a:off x="7124548" y="4343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0" name="Shape 25"/>
          <p:cNvSpPr/>
          <p:nvPr/>
        </p:nvSpPr>
        <p:spPr>
          <a:xfrm>
            <a:off x="7307428" y="3242428"/>
            <a:ext cx="2148840" cy="260604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460" y="3520440"/>
            <a:ext cx="457200" cy="45720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7462875" y="4109174"/>
            <a:ext cx="22015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Поставка заказчику</a:t>
            </a:r>
            <a:endParaRPr lang="en-US" sz="1400" dirty="0"/>
          </a:p>
        </p:txBody>
      </p:sp>
      <p:sp>
        <p:nvSpPr>
          <p:cNvPr id="33" name="Text 27"/>
          <p:cNvSpPr/>
          <p:nvPr/>
        </p:nvSpPr>
        <p:spPr>
          <a:xfrm>
            <a:off x="7572568" y="4617720"/>
            <a:ext cx="1600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Логистика и приёмка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под требования контракта</a:t>
            </a:r>
            <a:endParaRPr lang="en-US" sz="1400" dirty="0"/>
          </a:p>
        </p:txBody>
      </p:sp>
      <p:sp>
        <p:nvSpPr>
          <p:cNvPr id="34" name="Text 28"/>
          <p:cNvSpPr/>
          <p:nvPr/>
        </p:nvSpPr>
        <p:spPr>
          <a:xfrm>
            <a:off x="9392260" y="4343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5" name="Shape 29"/>
          <p:cNvSpPr/>
          <p:nvPr/>
        </p:nvSpPr>
        <p:spPr>
          <a:xfrm>
            <a:off x="9556852" y="3246120"/>
            <a:ext cx="2148840" cy="260604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1172" y="3520440"/>
            <a:ext cx="457200" cy="457200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9831172" y="4117791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Маржа</a:t>
            </a:r>
            <a:endParaRPr lang="en-US" sz="1600" dirty="0"/>
          </a:p>
        </p:txBody>
      </p:sp>
      <p:sp>
        <p:nvSpPr>
          <p:cNvPr id="38" name="Text 31"/>
          <p:cNvSpPr/>
          <p:nvPr/>
        </p:nvSpPr>
        <p:spPr>
          <a:xfrm>
            <a:off x="9831172" y="4612094"/>
            <a:ext cx="1600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Прозрачная разница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между закупом и продажей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40" y="491490"/>
            <a:ext cx="4603652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КОНКУРЕНТНЫЕ ПРЕИМУЩЕСТВА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именно ТСК ЕВА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113671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Четыре фактора, которые делают нашу модель устойчивой и масштабируемой.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3017520"/>
            <a:ext cx="5440680" cy="150876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246120"/>
            <a:ext cx="411480" cy="41148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417320" y="320040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Скорость реакции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422595" y="3543300"/>
            <a:ext cx="4343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Молодая команда без бюрократии. Подача заявки в день публикации лота — это даёт доступ к процедурам, которые крупные игроки пропускают.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172200" y="2971800"/>
            <a:ext cx="5440680" cy="150876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3246120"/>
            <a:ext cx="411480" cy="41148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040880" y="320040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Сеть производителей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7040880" y="3520440"/>
            <a:ext cx="4343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25+ проверенных партнёров напрямую — без посредников. Это даёт лучшую закупочную цену и контроль качества на каждой поставке.</a:t>
            </a:r>
            <a:endParaRPr lang="en-US" sz="1400" dirty="0"/>
          </a:p>
        </p:txBody>
      </p:sp>
      <p:sp>
        <p:nvSpPr>
          <p:cNvPr id="23" name="Shape 19"/>
          <p:cNvSpPr/>
          <p:nvPr/>
        </p:nvSpPr>
        <p:spPr>
          <a:xfrm>
            <a:off x="548640" y="4663440"/>
            <a:ext cx="5440680" cy="150876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4937760"/>
            <a:ext cx="411480" cy="41148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417320" y="489204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Прозрачная маржа</a:t>
            </a:r>
            <a:endParaRPr lang="en-US" sz="1600" dirty="0"/>
          </a:p>
        </p:txBody>
      </p:sp>
      <p:sp>
        <p:nvSpPr>
          <p:cNvPr id="26" name="Text 21"/>
          <p:cNvSpPr/>
          <p:nvPr/>
        </p:nvSpPr>
        <p:spPr>
          <a:xfrm>
            <a:off x="1415562" y="5198011"/>
            <a:ext cx="4343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Маржинальность считается до подачи заявки. Никаких проектов в убыток — каждый контракт берётся с подтверждённой экономикой.</a:t>
            </a:r>
            <a:endParaRPr lang="en-US" sz="1400" dirty="0"/>
          </a:p>
        </p:txBody>
      </p:sp>
      <p:sp>
        <p:nvSpPr>
          <p:cNvPr id="27" name="Shape 22"/>
          <p:cNvSpPr/>
          <p:nvPr/>
        </p:nvSpPr>
        <p:spPr>
          <a:xfrm>
            <a:off x="6172200" y="4663440"/>
            <a:ext cx="5440680" cy="1508760"/>
          </a:xfrm>
          <a:prstGeom prst="rect">
            <a:avLst/>
          </a:prstGeom>
          <a:solidFill>
            <a:srgbClr val="F7F5F1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520" y="4937760"/>
            <a:ext cx="411480" cy="41148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040880" y="489204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Масштабируемость</a:t>
            </a:r>
            <a:endParaRPr lang="en-US" sz="1600" dirty="0"/>
          </a:p>
        </p:txBody>
      </p:sp>
      <p:sp>
        <p:nvSpPr>
          <p:cNvPr id="30" name="Text 24"/>
          <p:cNvSpPr/>
          <p:nvPr/>
        </p:nvSpPr>
        <p:spPr>
          <a:xfrm>
            <a:off x="7040880" y="5201528"/>
            <a:ext cx="4343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Операционная модель не требует пропорционального роста штата. Каждый новый менеджер тендеров добавляет выручку, а не накладные.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40" y="377190"/>
            <a:ext cx="4863905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РОСТА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Куда мы идём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240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Три направления роста на ближайшие 24 месяца — все три уже подкреплены текущим опытом.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44856" y="2971800"/>
            <a:ext cx="3657600" cy="333756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6" name="Text 14"/>
          <p:cNvSpPr/>
          <p:nvPr/>
        </p:nvSpPr>
        <p:spPr>
          <a:xfrm>
            <a:off x="719176" y="315468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E8E0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7200" b="1" dirty="0"/>
          </a:p>
        </p:txBody>
      </p:sp>
      <p:sp>
        <p:nvSpPr>
          <p:cNvPr id="17" name="Text 15"/>
          <p:cNvSpPr/>
          <p:nvPr/>
        </p:nvSpPr>
        <p:spPr>
          <a:xfrm>
            <a:off x="719176" y="42185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Углубление в категории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19176" y="4765430"/>
            <a:ext cx="3108960" cy="1452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специализации в самых маржинальных направлениях: медицинское оборудование, IT, инженерная техника. Долгие отношения с заказчиками.</a:t>
            </a:r>
            <a:endParaRPr lang="en-US" sz="1400" b="1" dirty="0"/>
          </a:p>
        </p:txBody>
      </p:sp>
      <p:sp>
        <p:nvSpPr>
          <p:cNvPr id="19" name="Shape 17"/>
          <p:cNvSpPr/>
          <p:nvPr/>
        </p:nvSpPr>
        <p:spPr>
          <a:xfrm>
            <a:off x="4267048" y="2971800"/>
            <a:ext cx="3657600" cy="333756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0" name="Text 18"/>
          <p:cNvSpPr/>
          <p:nvPr/>
        </p:nvSpPr>
        <p:spPr>
          <a:xfrm>
            <a:off x="4541368" y="315468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E8E0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7200" dirty="0"/>
          </a:p>
        </p:txBody>
      </p:sp>
      <p:sp>
        <p:nvSpPr>
          <p:cNvPr id="21" name="Text 19"/>
          <p:cNvSpPr/>
          <p:nvPr/>
        </p:nvSpPr>
        <p:spPr>
          <a:xfrm>
            <a:off x="4541367" y="42185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Регионы РФ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4541368" y="4770704"/>
            <a:ext cx="3108960" cy="1359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Расширение из Москвы в крупные регионы с высоким объёмом закупок. Локальные склады, логистические партнёрства, региональные тендер-менеджеры.</a:t>
            </a:r>
            <a:endParaRPr lang="en-US" sz="1400" b="1" dirty="0"/>
          </a:p>
        </p:txBody>
      </p:sp>
      <p:sp>
        <p:nvSpPr>
          <p:cNvPr id="23" name="Shape 21"/>
          <p:cNvSpPr/>
          <p:nvPr/>
        </p:nvSpPr>
        <p:spPr>
          <a:xfrm>
            <a:off x="8089240" y="2971800"/>
            <a:ext cx="3657600" cy="333756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4" name="Text 22"/>
          <p:cNvSpPr/>
          <p:nvPr/>
        </p:nvSpPr>
        <p:spPr>
          <a:xfrm>
            <a:off x="8363560" y="315468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E8E0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7200" dirty="0"/>
          </a:p>
        </p:txBody>
      </p:sp>
      <p:sp>
        <p:nvSpPr>
          <p:cNvPr id="25" name="Text 23"/>
          <p:cNvSpPr/>
          <p:nvPr/>
        </p:nvSpPr>
        <p:spPr>
          <a:xfrm>
            <a:off x="8363560" y="42185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Технологизация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363560" y="4765430"/>
            <a:ext cx="3108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мониторинга тендеров и предварительного расчёта. Цель — увеличить число подаваемых заявок без пропорционального найма.</a:t>
            </a:r>
            <a:endParaRPr lang="en-US" sz="1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40" y="454914"/>
            <a:ext cx="4779498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ПРЕДЛОЖЕНИЕ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мы предлагаем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240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Параметры сделки и распределение привлекаемых средств.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548640" y="2880360"/>
            <a:ext cx="5394960" cy="3520440"/>
          </a:xfrm>
          <a:prstGeom prst="rect">
            <a:avLst/>
          </a:prstGeom>
          <a:solidFill>
            <a:srgbClr val="1F2937"/>
          </a:solidFill>
          <a:ln/>
        </p:spPr>
      </p:sp>
      <p:sp>
        <p:nvSpPr>
          <p:cNvPr id="16" name="Shape 14"/>
          <p:cNvSpPr/>
          <p:nvPr/>
        </p:nvSpPr>
        <p:spPr>
          <a:xfrm>
            <a:off x="548640" y="2880360"/>
            <a:ext cx="5394960" cy="36576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1546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ПАРАМЕТРЫ СДЕЛКИ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77240" y="374904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" y="400507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[указать сумму]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77240" y="438912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77240" y="46451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Доля в капитале / конвертируемый заём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77240" y="502920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77240" y="528523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24–36 месяцев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77240" y="566928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ВЫХОД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77240" y="592531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Дивиденды или выкуп доли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09360" y="2880360"/>
            <a:ext cx="5333695" cy="35204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7" name="Text 25"/>
          <p:cNvSpPr/>
          <p:nvPr/>
        </p:nvSpPr>
        <p:spPr>
          <a:xfrm>
            <a:off x="6583679" y="3154680"/>
            <a:ext cx="47850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ИСПОЛЬЗОВАНИЕ СРЕДСТВ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583680" y="374904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45%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7498080" y="3767328"/>
            <a:ext cx="3916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Оборотный капитал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498080" y="4041648"/>
            <a:ext cx="391637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Финансирование исполнения контрактов на этапе закупа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583680" y="438912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30%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498080" y="4407408"/>
            <a:ext cx="3916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Расширение команды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7498080" y="46817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Тендер-менеджеры, логистика, региональные представители.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583680" y="502920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7498080" y="5047488"/>
            <a:ext cx="3916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Технологизация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7498080" y="5321808"/>
            <a:ext cx="391637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мониторинга закупок и расчёта маржи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583680" y="5669280"/>
            <a:ext cx="868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10%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7498080" y="5687568"/>
            <a:ext cx="3916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Резерв и риски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7498080" y="5961888"/>
            <a:ext cx="391637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Покрытие нестандартных кейсов и колебаний оборотки.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548640" y="454914"/>
            <a:ext cx="5350998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</a:t>
            </a:r>
            <a:r>
              <a:rPr lang="ru-RU" sz="1600" dirty="0"/>
              <a:t> </a:t>
            </a:r>
            <a:r>
              <a:rPr lang="en-US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</a:t>
            </a:r>
            <a:r>
              <a:rPr lang="ru-RU" sz="1600" kern="0" spc="200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ЕВА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534095" y="5029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ФИНАНСОВЫЙ ПРОГНОЗ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51615" y="5029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097280"/>
            <a:ext cx="11094415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·  инвестиционное предложение,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Прогноз и возврат инвестору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48640" y="2240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Базовый сценарий на 36 месяцев. Цифры в полях [указать] заполняются под конкретного инвестора</a:t>
            </a: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graphicFrame>
        <p:nvGraphicFramePr>
          <p:cNvPr id="15" name="Chart 0"/>
          <p:cNvGraphicFramePr/>
          <p:nvPr/>
        </p:nvGraphicFramePr>
        <p:xfrm>
          <a:off x="548640" y="2971800"/>
          <a:ext cx="59436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Shape 13"/>
          <p:cNvSpPr/>
          <p:nvPr/>
        </p:nvSpPr>
        <p:spPr>
          <a:xfrm>
            <a:off x="6949440" y="2971800"/>
            <a:ext cx="4693615" cy="749808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7" name="Shape 14"/>
          <p:cNvSpPr/>
          <p:nvPr/>
        </p:nvSpPr>
        <p:spPr>
          <a:xfrm>
            <a:off x="6949440" y="2971800"/>
            <a:ext cx="45720" cy="749808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5"/>
          <p:cNvSpPr/>
          <p:nvPr/>
        </p:nvSpPr>
        <p:spPr>
          <a:xfrm>
            <a:off x="7178040" y="3063240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Г1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7178040" y="3264408"/>
            <a:ext cx="4327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[указать ₽]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178040" y="3520440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Прогноз на первый год после инвестиций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6949440" y="3831336"/>
            <a:ext cx="4693615" cy="749808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2" name="Shape 19"/>
          <p:cNvSpPr/>
          <p:nvPr/>
        </p:nvSpPr>
        <p:spPr>
          <a:xfrm>
            <a:off x="6949440" y="3831336"/>
            <a:ext cx="45720" cy="749808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3" name="Text 20"/>
          <p:cNvSpPr/>
          <p:nvPr/>
        </p:nvSpPr>
        <p:spPr>
          <a:xfrm>
            <a:off x="7178040" y="3922776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CAGR 3 ГОДА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7178040" y="4123944"/>
            <a:ext cx="4327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 ×3.5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7178040" y="4379976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Совокупный рост выручки на горизонте инвестиции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6949440" y="4690872"/>
            <a:ext cx="4693615" cy="749808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7" name="Shape 24"/>
          <p:cNvSpPr/>
          <p:nvPr/>
        </p:nvSpPr>
        <p:spPr>
          <a:xfrm>
            <a:off x="6949440" y="4690872"/>
            <a:ext cx="45720" cy="749808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8" name="Text 25"/>
          <p:cNvSpPr/>
          <p:nvPr/>
        </p:nvSpPr>
        <p:spPr>
          <a:xfrm>
            <a:off x="7178040" y="4782312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ВАЛОВАЯ МАРЖА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7178040" y="4983480"/>
            <a:ext cx="4327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[%]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7178040" y="5239512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Целевой коридор по контрактам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6949440" y="5550408"/>
            <a:ext cx="4693615" cy="749808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32" name="Shape 29"/>
          <p:cNvSpPr/>
          <p:nvPr/>
        </p:nvSpPr>
        <p:spPr>
          <a:xfrm>
            <a:off x="6949440" y="5550408"/>
            <a:ext cx="45720" cy="749808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3" name="Text 30"/>
          <p:cNvSpPr/>
          <p:nvPr/>
        </p:nvSpPr>
        <p:spPr>
          <a:xfrm>
            <a:off x="7178040" y="5641848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Г3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7178040" y="5843016"/>
            <a:ext cx="432785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[указать ₽]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7178040" y="6099048"/>
            <a:ext cx="4327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Прогноз операционной прибыли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1165</Words>
  <Application>Microsoft Office PowerPoint</Application>
  <PresentationFormat>Широкоэкранный</PresentationFormat>
  <Paragraphs>257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ТСК ЕВА — инвестиционное предложение</dc:title>
  <dc:subject>PptxGenJS Presentation</dc:subject>
  <dc:creator>ООО ТСК ЕВА</dc:creator>
  <cp:lastModifiedBy>Григорий Пильщиков</cp:lastModifiedBy>
  <cp:revision>11</cp:revision>
  <dcterms:created xsi:type="dcterms:W3CDTF">2026-05-12T13:48:36Z</dcterms:created>
  <dcterms:modified xsi:type="dcterms:W3CDTF">2026-05-12T18:01:23Z</dcterms:modified>
</cp:coreProperties>
</file>